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7" r:id="rId1"/>
  </p:sldMasterIdLst>
  <p:notesMasterIdLst>
    <p:notesMasterId r:id="rId26"/>
  </p:notesMasterIdLst>
  <p:handoutMasterIdLst>
    <p:handoutMasterId r:id="rId27"/>
  </p:handoutMasterIdLst>
  <p:sldIdLst>
    <p:sldId id="383" r:id="rId2"/>
    <p:sldId id="447" r:id="rId3"/>
    <p:sldId id="425" r:id="rId4"/>
    <p:sldId id="426" r:id="rId5"/>
    <p:sldId id="427" r:id="rId6"/>
    <p:sldId id="438" r:id="rId7"/>
    <p:sldId id="443" r:id="rId8"/>
    <p:sldId id="428" r:id="rId9"/>
    <p:sldId id="429" r:id="rId10"/>
    <p:sldId id="434" r:id="rId11"/>
    <p:sldId id="435" r:id="rId12"/>
    <p:sldId id="430" r:id="rId13"/>
    <p:sldId id="436" r:id="rId14"/>
    <p:sldId id="437" r:id="rId15"/>
    <p:sldId id="440" r:id="rId16"/>
    <p:sldId id="441" r:id="rId17"/>
    <p:sldId id="431" r:id="rId18"/>
    <p:sldId id="432" r:id="rId19"/>
    <p:sldId id="433" r:id="rId20"/>
    <p:sldId id="444" r:id="rId21"/>
    <p:sldId id="445" r:id="rId22"/>
    <p:sldId id="446" r:id="rId23"/>
    <p:sldId id="439" r:id="rId24"/>
    <p:sldId id="452" r:id="rId25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000000"/>
    <a:srgbClr val="FFFFFF"/>
    <a:srgbClr val="710000"/>
    <a:srgbClr val="FFFFE7"/>
    <a:srgbClr val="99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9642" autoAdjust="0"/>
  </p:normalViewPr>
  <p:slideViewPr>
    <p:cSldViewPr>
      <p:cViewPr varScale="1">
        <p:scale>
          <a:sx n="122" d="100"/>
          <a:sy n="122" d="100"/>
        </p:scale>
        <p:origin x="11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1997" y="58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39" tIns="46018" rIns="92039" bIns="46018" numCol="1" anchor="t" anchorCtr="0" compatLnSpc="1">
            <a:prstTxWarp prst="textNoShape">
              <a:avLst/>
            </a:prstTxWarp>
          </a:bodyPr>
          <a:lstStyle>
            <a:lvl1pPr defTabSz="919018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325" y="0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39" tIns="46018" rIns="92039" bIns="46018" numCol="1" anchor="t" anchorCtr="0" compatLnSpc="1">
            <a:prstTxWarp prst="textNoShape">
              <a:avLst/>
            </a:prstTxWarp>
          </a:bodyPr>
          <a:lstStyle>
            <a:lvl1pPr algn="r" defTabSz="919018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1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39" tIns="46018" rIns="92039" bIns="46018" numCol="1" anchor="b" anchorCtr="0" compatLnSpc="1">
            <a:prstTxWarp prst="textNoShape">
              <a:avLst/>
            </a:prstTxWarp>
          </a:bodyPr>
          <a:lstStyle>
            <a:lvl1pPr defTabSz="919018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1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325" y="6657975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39" tIns="46018" rIns="92039" bIns="46018" numCol="1" anchor="b" anchorCtr="0" compatLnSpc="1">
            <a:prstTxWarp prst="textNoShape">
              <a:avLst/>
            </a:prstTxWarp>
          </a:bodyPr>
          <a:lstStyle>
            <a:lvl1pPr algn="r" defTabSz="919018">
              <a:defRPr sz="1200">
                <a:cs typeface="+mn-cs"/>
              </a:defRPr>
            </a:lvl1pPr>
          </a:lstStyle>
          <a:p>
            <a:pPr>
              <a:defRPr/>
            </a:pPr>
            <a:fld id="{72DBD902-FFE9-4379-9A59-7FCC930859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8823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7" rIns="93151" bIns="46577" numCol="1" anchor="t" anchorCtr="0" compatLnSpc="1">
            <a:prstTxWarp prst="textNoShape">
              <a:avLst/>
            </a:prstTxWarp>
          </a:bodyPr>
          <a:lstStyle>
            <a:lvl1pPr defTabSz="930127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325" y="0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7" rIns="93151" bIns="46577" numCol="1" anchor="t" anchorCtr="0" compatLnSpc="1">
            <a:prstTxWarp prst="textNoShape">
              <a:avLst/>
            </a:prstTxWarp>
          </a:bodyPr>
          <a:lstStyle>
            <a:lvl1pPr algn="r" defTabSz="930127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88" y="3330576"/>
            <a:ext cx="7439025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7" rIns="93151" bIns="46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7" rIns="93151" bIns="46577" numCol="1" anchor="b" anchorCtr="0" compatLnSpc="1">
            <a:prstTxWarp prst="textNoShape">
              <a:avLst/>
            </a:prstTxWarp>
          </a:bodyPr>
          <a:lstStyle>
            <a:lvl1pPr defTabSz="930127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325" y="6657975"/>
            <a:ext cx="40274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1" tIns="46577" rIns="93151" bIns="46577" numCol="1" anchor="b" anchorCtr="0" compatLnSpc="1">
            <a:prstTxWarp prst="textNoShape">
              <a:avLst/>
            </a:prstTxWarp>
          </a:bodyPr>
          <a:lstStyle>
            <a:lvl1pPr algn="r" defTabSz="930127">
              <a:defRPr sz="1200">
                <a:cs typeface="+mn-cs"/>
              </a:defRPr>
            </a:lvl1pPr>
          </a:lstStyle>
          <a:p>
            <a:pPr>
              <a:defRPr/>
            </a:pPr>
            <a:fld id="{443253DF-4896-4335-8A3A-C7BBF3FA4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8114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F354B4-128D-49C4-9727-1CC2937AEBA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29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3253DF-4896-4335-8A3A-C7BBF3FA466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5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rrowheads="1"/>
          </p:cNvSpPr>
          <p:nvPr/>
        </p:nvSpPr>
        <p:spPr bwMode="auto">
          <a:xfrm>
            <a:off x="609600" y="16764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1"/>
            <a:ext cx="7772400" cy="154305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F6CD-C168-42C0-AD34-8432ED0DA2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600200"/>
            <a:ext cx="77724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43DB2-FD58-4287-9B7A-7128C22912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31292-28AE-461F-BD08-40FA1FC83E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6356350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8381-1AA4-463F-B3FF-2607979862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9D4AA-0578-4BBE-A0FF-ABEEAFF1DD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39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F5B9D-CD64-44B7-B628-19DF553D56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39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381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535113"/>
            <a:ext cx="381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A802F-17E8-477D-9FDC-63EAF596F5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B3D10-C4AD-4999-A4F3-2456BA54A9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593BE-21C1-4AE8-97D3-28A12250F3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25511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435100"/>
            <a:ext cx="25511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BE89-AA16-4037-B2EC-89174E4929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A9935-F2C5-4A84-908F-BFC538AD4F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 dirty="0"/>
          </a:p>
        </p:txBody>
      </p:sp>
      <p:pic>
        <p:nvPicPr>
          <p:cNvPr id="1027" name="Picture 10" descr="scal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62600" y="0"/>
            <a:ext cx="35814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55663" y="1406525"/>
            <a:ext cx="7848600" cy="19050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6356350"/>
            <a:ext cx="167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May 5,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287F925-5F70-4DA3-9F0D-CCBE1D455F8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4" name="Picture 11" descr="presentation-sidebar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79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914400" y="228600"/>
            <a:ext cx="7848600" cy="46038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>
            <a:off x="632619" y="521494"/>
            <a:ext cx="609600" cy="46038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8393907" y="1113631"/>
            <a:ext cx="609600" cy="17463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2060"/>
        </a:buClr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2060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2060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2060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hyperlink" Target="mailto:Nona.McCall@justiceadmin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543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FLAIR Payroll Reports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4343400"/>
            <a:ext cx="6553200" cy="1600200"/>
          </a:xfrm>
        </p:spPr>
        <p:txBody>
          <a:bodyPr rtlCol="0">
            <a:normAutofit fontScale="77500" lnSpcReduction="2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Kevin Garland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Senior Human Resources Specialist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Kale Stafford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Human Resources Coordinator</a:t>
            </a:r>
            <a:endParaRPr lang="en-US" dirty="0" smtClean="0">
              <a:solidFill>
                <a:schemeClr val="tx1"/>
              </a:solidFill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33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Tabulation by Acct.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u="sng" dirty="0" smtClean="0"/>
              <a:t>From right to left:</a:t>
            </a:r>
            <a:endParaRPr lang="en-US" sz="2800" b="1" dirty="0" smtClean="0"/>
          </a:p>
          <a:p>
            <a:r>
              <a:rPr lang="en-US" sz="2800" dirty="0" smtClean="0"/>
              <a:t>Gross salary – Amount before taxes/deductions</a:t>
            </a:r>
          </a:p>
          <a:p>
            <a:r>
              <a:rPr lang="en-US" sz="2800" dirty="0" smtClean="0"/>
              <a:t>Object code – (11*** salary)   (12*** OPS) </a:t>
            </a:r>
          </a:p>
          <a:p>
            <a:r>
              <a:rPr lang="en-US" sz="2800" dirty="0" smtClean="0"/>
              <a:t>Employer disability (1630)</a:t>
            </a:r>
          </a:p>
          <a:p>
            <a:r>
              <a:rPr lang="en-US" sz="2800" dirty="0" smtClean="0"/>
              <a:t>Employer life (1620)</a:t>
            </a:r>
          </a:p>
          <a:p>
            <a:r>
              <a:rPr lang="en-US" sz="2800" dirty="0" smtClean="0"/>
              <a:t>Employer health (1610)</a:t>
            </a:r>
          </a:p>
          <a:p>
            <a:r>
              <a:rPr lang="en-US" sz="2800" dirty="0" smtClean="0"/>
              <a:t>Pre-tax benefit savings (1570) – Administrative fees paid by the employer for pre-tax deductions</a:t>
            </a:r>
          </a:p>
          <a:p>
            <a:r>
              <a:rPr lang="en-US" sz="2800" dirty="0" smtClean="0"/>
              <a:t>Optional ret. plan employer contribution (1550) 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0"/>
    </mc:Choice>
    <mc:Fallback xmlns="">
      <p:transition spd="slow" advTm="3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</a:t>
            </a:r>
            <a:r>
              <a:rPr lang="en-US" dirty="0"/>
              <a:t>Tab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P</a:t>
            </a:r>
            <a:r>
              <a:rPr lang="en-US" sz="2800" dirty="0" smtClean="0"/>
              <a:t>ublic </a:t>
            </a:r>
            <a:r>
              <a:rPr lang="en-US" sz="2800" b="1" dirty="0" smtClean="0"/>
              <a:t>E</a:t>
            </a:r>
            <a:r>
              <a:rPr lang="en-US" sz="2800" dirty="0" smtClean="0"/>
              <a:t>mployees </a:t>
            </a:r>
            <a:r>
              <a:rPr lang="en-US" sz="2800" b="1" dirty="0" smtClean="0"/>
              <a:t>O</a:t>
            </a:r>
            <a:r>
              <a:rPr lang="en-US" sz="2800" dirty="0" smtClean="0"/>
              <a:t>ptional </a:t>
            </a:r>
            <a:r>
              <a:rPr lang="en-US" sz="2800" b="1" dirty="0" smtClean="0"/>
              <a:t>R</a:t>
            </a:r>
            <a:r>
              <a:rPr lang="en-US" sz="2800" dirty="0" smtClean="0"/>
              <a:t>etirement </a:t>
            </a:r>
            <a:r>
              <a:rPr lang="en-US" sz="2800" b="1" dirty="0" smtClean="0"/>
              <a:t>P</a:t>
            </a:r>
            <a:r>
              <a:rPr lang="en-US" sz="2800" dirty="0" smtClean="0"/>
              <a:t>lan (1522) –Employer contribution for the Investment Plan</a:t>
            </a:r>
          </a:p>
          <a:p>
            <a:r>
              <a:rPr lang="en-US" sz="2800" dirty="0" smtClean="0"/>
              <a:t>State retirement (1520) – Employer contributions for state retirement</a:t>
            </a:r>
          </a:p>
          <a:p>
            <a:r>
              <a:rPr lang="en-US" sz="2800" dirty="0" smtClean="0"/>
              <a:t>Employer FICA/MEDI (1510) – This is the combined employer FICA/MEDI contribution</a:t>
            </a:r>
          </a:p>
          <a:p>
            <a:r>
              <a:rPr lang="en-US" sz="2800" dirty="0" smtClean="0"/>
              <a:t>Gross salary charge – The gross salary + employer contributions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5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0"/>
    </mc:Choice>
    <mc:Fallback xmlns="">
      <p:transition spd="slow" advTm="18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Register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Payroll Register (U214)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dirty="0" smtClean="0"/>
              <a:t>- Payroll type and Pay date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Org code and SWD, voucher number 	and date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List of employee and payment 	information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Deductions and cost breakdown</a:t>
            </a:r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1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6"/>
    </mc:Choice>
    <mc:Fallback xmlns="">
      <p:transition spd="slow" advTm="2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Register </a:t>
            </a:r>
            <a:r>
              <a:rPr lang="en-US" sz="3200" dirty="0"/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From left to right…</a:t>
            </a:r>
          </a:p>
          <a:p>
            <a:r>
              <a:rPr lang="en-US" sz="2800" dirty="0" smtClean="0"/>
              <a:t>Far left column  1 = EFT   0 = Paper warrant</a:t>
            </a:r>
          </a:p>
          <a:p>
            <a:r>
              <a:rPr lang="en-US" sz="2800" dirty="0" smtClean="0"/>
              <a:t>Warrant/EFT payment number</a:t>
            </a:r>
          </a:p>
          <a:p>
            <a:r>
              <a:rPr lang="en-US" sz="2800" dirty="0" smtClean="0"/>
              <a:t>Social security number</a:t>
            </a:r>
          </a:p>
          <a:p>
            <a:r>
              <a:rPr lang="en-US" sz="2800" dirty="0" smtClean="0"/>
              <a:t>Employee name/Inter-department number</a:t>
            </a:r>
          </a:p>
          <a:p>
            <a:r>
              <a:rPr lang="en-US" sz="2800" dirty="0" smtClean="0"/>
              <a:t>Position number/class code</a:t>
            </a:r>
          </a:p>
          <a:p>
            <a:r>
              <a:rPr lang="en-US" sz="2800" dirty="0" smtClean="0"/>
              <a:t>Marital status/exemptions</a:t>
            </a:r>
          </a:p>
          <a:p>
            <a:r>
              <a:rPr lang="en-US" sz="2800" dirty="0" smtClean="0"/>
              <a:t>Retirement code – employee status (09 = other) 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8"/>
    </mc:Choice>
    <mc:Fallback xmlns="">
      <p:transition spd="slow" advTm="3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 Register </a:t>
            </a:r>
            <a:r>
              <a:rPr lang="en-US" sz="4000" dirty="0" smtClean="0"/>
              <a:t>(</a:t>
            </a:r>
            <a:r>
              <a:rPr lang="en-US" sz="4000" dirty="0"/>
              <a:t>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Insurance code – Participation, type of coverage, number of premium deductions/contributions</a:t>
            </a:r>
          </a:p>
          <a:p>
            <a:r>
              <a:rPr lang="en-US" sz="2800" dirty="0" smtClean="0"/>
              <a:t>Beginning/ending rate of pay</a:t>
            </a:r>
          </a:p>
          <a:p>
            <a:r>
              <a:rPr lang="en-US" sz="2800" dirty="0" smtClean="0"/>
              <a:t>Beginning/ending hours</a:t>
            </a:r>
          </a:p>
          <a:p>
            <a:r>
              <a:rPr lang="en-US" sz="2800" dirty="0" smtClean="0"/>
              <a:t>Gross/net pay</a:t>
            </a:r>
          </a:p>
          <a:p>
            <a:r>
              <a:rPr lang="en-US" sz="2800" dirty="0" smtClean="0"/>
              <a:t>Withholding tax/Miscellaneous deductions</a:t>
            </a:r>
          </a:p>
          <a:p>
            <a:r>
              <a:rPr lang="en-US" sz="2800" dirty="0" smtClean="0"/>
              <a:t>SS/MEDI deductions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8"/>
    </mc:Choice>
    <mc:Fallback xmlns="">
      <p:transition spd="slow" advTm="2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 </a:t>
            </a:r>
            <a:r>
              <a:rPr lang="en-US" dirty="0"/>
              <a:t>Register </a:t>
            </a:r>
            <a:r>
              <a:rPr lang="en-US" sz="4000" dirty="0"/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Pre-tax and tax-deferred deductions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u="sng" dirty="0" smtClean="0"/>
              <a:t>Pre-tax</a:t>
            </a:r>
            <a:r>
              <a:rPr lang="en-US" sz="2800" dirty="0" smtClean="0"/>
              <a:t> affects withholding and SS tax 	amounts (insurance premiums)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u="sng" dirty="0" smtClean="0"/>
              <a:t>Tax deferred</a:t>
            </a:r>
            <a:r>
              <a:rPr lang="en-US" sz="2800" dirty="0" smtClean="0"/>
              <a:t> </a:t>
            </a:r>
            <a:r>
              <a:rPr lang="en-US" sz="2800" b="1" dirty="0" smtClean="0"/>
              <a:t>only</a:t>
            </a:r>
            <a:r>
              <a:rPr lang="en-US" sz="2800" dirty="0" smtClean="0"/>
              <a:t> affects withholding    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(employee retirement 3%, deferred 	compensation)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3"/>
    </mc:Choice>
    <mc:Fallback xmlns="">
      <p:transition spd="slow" advTm="2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</a:t>
            </a:r>
            <a:r>
              <a:rPr lang="en-US" dirty="0"/>
              <a:t>Register </a:t>
            </a:r>
            <a:r>
              <a:rPr lang="en-US" sz="4000" dirty="0"/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Payroll totals – The </a:t>
            </a:r>
            <a:r>
              <a:rPr lang="en-US" sz="2800" dirty="0"/>
              <a:t>totals are located at the end of each “class code” group.  </a:t>
            </a:r>
            <a:endParaRPr lang="en-US" sz="2800" dirty="0" smtClean="0"/>
          </a:p>
          <a:p>
            <a:r>
              <a:rPr lang="en-US" sz="2800" dirty="0" smtClean="0"/>
              <a:t>Employee/Employer contributions, net salary, cash gross (gross salary) and the gross salary charge (gross salary + employer contributions).</a:t>
            </a:r>
          </a:p>
          <a:p>
            <a:r>
              <a:rPr lang="en-US" sz="2800" dirty="0" smtClean="0"/>
              <a:t>Be aware -- totals can be cut-off or carried over to the next page.  Not always a clean org code break on this report.  Potential reconciliation issues.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1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2"/>
    </mc:Choice>
    <mc:Fallback xmlns="">
      <p:transition spd="slow" advTm="2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Misc. Deduction Report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Miscellaneous deduction register (Q214)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Payroll type and warrant date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Pay period, account code and Voucher 	 	number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Deduction code, description/payee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Warrant No: W, T or X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Employee info./deduction info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Total amount deducted, number of 	deductions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8"/>
    </mc:Choice>
    <mc:Fallback xmlns="">
      <p:transition spd="slow" advTm="3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Suppl. Insurance Register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Supplemental Insurance Register (U21R)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Payroll type and warrant date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Org code and SSN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List of employees and supplemental 	insurance deductions - Org totals at bottom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If the employee is unsure who their 	provider is, they can log onto People First.  	Any problems logging on, contact the 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dirty="0" smtClean="0"/>
              <a:t>People First Service Center (866) 633-4735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28"/>
    </mc:Choice>
    <mc:Fallback xmlns="">
      <p:transition spd="slow" advTm="3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Health, Life, Disability Register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Health, life, and disability register (U21Q)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Payroll type and warrant date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Org code, SSN, employee name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List of employees by org code and inter-	department number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Ins. codes/FTE/Pay plan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Health, life, disability employer and 	employee premium amounts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Totals at the bottom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2"/>
    </mc:Choice>
    <mc:Fallback xmlns="">
      <p:transition spd="slow" advTm="3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basic navigation of the FLAIR report distribution system (RDS)</a:t>
            </a:r>
          </a:p>
          <a:p>
            <a:r>
              <a:rPr lang="en-US" dirty="0" smtClean="0"/>
              <a:t>Facilitate a broader understanding and  working knowledge of the payroll reports you will be working with.</a:t>
            </a:r>
          </a:p>
          <a:p>
            <a:r>
              <a:rPr lang="en-US" dirty="0" smtClean="0"/>
              <a:t>Answer any questions you have related to your payroll reports.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5"/>
    </mc:Choice>
    <mc:Fallback xmlns="">
      <p:transition spd="slow" advTm="1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Salary Refund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Salary refund report (Q21Y)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- </a:t>
            </a:r>
            <a:r>
              <a:rPr lang="en-US" sz="2800" dirty="0" smtClean="0"/>
              <a:t>This report is generated when the 	employee reimburses their agency for an 	overpayment in salary (salary refund).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- </a:t>
            </a:r>
            <a:r>
              <a:rPr lang="en-US" sz="2800" dirty="0" smtClean="0"/>
              <a:t>It is triggered by the “approval” of the 	deposit back into the circuit’s account.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Employee reimburses the circuit via 	personal check, money order, or payroll 	deduction (code 200).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8"/>
    </mc:Choice>
    <mc:Fallback xmlns="">
      <p:transition spd="slow" advTm="3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EFT Cancellation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EFT cancellation report (Q21Z)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- </a:t>
            </a:r>
            <a:r>
              <a:rPr lang="en-US" sz="2800" dirty="0" smtClean="0"/>
              <a:t>The EFT cancellation report reflects the 	breakdown of the funds being restored to 	the circuit account.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- The report does not post in RDS until the 	</a:t>
            </a:r>
            <a:r>
              <a:rPr lang="en-US" sz="2800" b="1" u="sng" dirty="0" smtClean="0"/>
              <a:t>warrant date </a:t>
            </a:r>
            <a:r>
              <a:rPr lang="en-US" sz="2800" b="1" dirty="0" smtClean="0"/>
              <a:t>or the following day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Please be aware of the “</a:t>
            </a:r>
            <a:r>
              <a:rPr lang="en-US" sz="2800" u="sng" dirty="0" smtClean="0"/>
              <a:t>EFT cancellation</a:t>
            </a:r>
            <a:r>
              <a:rPr lang="en-US" sz="2800" dirty="0" smtClean="0"/>
              <a:t> 	</a:t>
            </a:r>
            <a:r>
              <a:rPr lang="en-US" sz="2800" u="sng" dirty="0" smtClean="0"/>
              <a:t>deadline</a:t>
            </a:r>
            <a:r>
              <a:rPr lang="en-US" sz="2800" dirty="0" smtClean="0"/>
              <a:t>” (JAC website - Services - HR - 	Payroll - Payroll Due Dates - Payroll Calendar)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0"/>
    </mc:Choice>
    <mc:Fallback xmlns="">
      <p:transition spd="slow" advTm="3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Salary Warrant Cancellation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Salary warrant cancellation report (Q21K)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- </a:t>
            </a:r>
            <a:r>
              <a:rPr lang="en-US" sz="2800" dirty="0" smtClean="0"/>
              <a:t>This report is generated when a </a:t>
            </a:r>
            <a:r>
              <a:rPr lang="en-US" sz="2800" b="1" dirty="0" smtClean="0"/>
              <a:t>paper 	warrant</a:t>
            </a:r>
            <a:r>
              <a:rPr lang="en-US" sz="2800" dirty="0" smtClean="0"/>
              <a:t> is cancelled.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Paper warrants can be cancelled almost 	any time (warrant is valid for 12 months; 	it is then forwarded to unclaimed property).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“</a:t>
            </a:r>
            <a:r>
              <a:rPr lang="en-US" sz="2800" b="1" dirty="0" smtClean="0"/>
              <a:t>Lost</a:t>
            </a:r>
            <a:r>
              <a:rPr lang="en-US" sz="2800" dirty="0" smtClean="0"/>
              <a:t>” warrants are handled differently.  We 	place a stop payment on the warrant and the 	circuit submits an “original” affidavit for 	duplicate warrant form (on JAC website).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6"/>
    </mc:Choice>
    <mc:Fallback xmlns="">
      <p:transition spd="slow" advTm="3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Summary/reminders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On-demand sequence from approval to pay date</a:t>
            </a:r>
            <a:r>
              <a:rPr lang="en-US" sz="2800" dirty="0" smtClean="0"/>
              <a:t>: </a:t>
            </a:r>
          </a:p>
          <a:p>
            <a:pPr marL="0" indent="0">
              <a:buNone/>
            </a:pPr>
            <a:r>
              <a:rPr lang="en-US" sz="2800" dirty="0" smtClean="0"/>
              <a:t>	- On-demand payment is entered and 	approved.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Payroll reports are available in FLAIR/RDS 	the </a:t>
            </a:r>
            <a:r>
              <a:rPr lang="en-US" sz="2800" u="sng" dirty="0" smtClean="0"/>
              <a:t>next working day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The </a:t>
            </a:r>
            <a:r>
              <a:rPr lang="en-US" sz="2800" u="sng" dirty="0" smtClean="0"/>
              <a:t>pay date</a:t>
            </a:r>
            <a:r>
              <a:rPr lang="en-US" sz="2800" dirty="0" smtClean="0"/>
              <a:t> is the first work day after the 	reports are available in FLAIR/RDS.</a:t>
            </a:r>
          </a:p>
          <a:p>
            <a:pPr marL="0" indent="0">
              <a:buNone/>
            </a:pP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7"/>
    </mc:Choice>
    <mc:Fallback xmlns="">
      <p:transition spd="slow" advTm="2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 </a:t>
            </a:r>
            <a:r>
              <a:rPr lang="en-US" sz="4000" dirty="0"/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Three situations when on-demand payments are </a:t>
            </a:r>
            <a:r>
              <a:rPr lang="en-US" sz="2800" b="1" u="sng" dirty="0" smtClean="0"/>
              <a:t>mandatory</a:t>
            </a:r>
            <a:r>
              <a:rPr lang="en-US" sz="2800" b="1" dirty="0" smtClean="0"/>
              <a:t>: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- </a:t>
            </a:r>
            <a:r>
              <a:rPr lang="en-US" sz="2800" dirty="0" smtClean="0"/>
              <a:t>A leave payment is submitted more than 60 	days after the termination date.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  <a:r>
              <a:rPr lang="en-US" sz="2800" b="1" dirty="0" smtClean="0"/>
              <a:t>- </a:t>
            </a:r>
            <a:r>
              <a:rPr lang="en-US" sz="2800" dirty="0" smtClean="0"/>
              <a:t>A leave payout for an employee transferring 	within state government (ensures the correct 	account/org code are used).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b="1" dirty="0" smtClean="0"/>
              <a:t>-</a:t>
            </a:r>
            <a:r>
              <a:rPr lang="en-US" sz="2800" dirty="0" smtClean="0"/>
              <a:t> The final OPS payment for an employee 	being hired full-time (disrupts new hire 	entry).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42"/>
    </mc:Choice>
    <mc:Fallback xmlns="">
      <p:transition spd="slow" advTm="34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FLAIR Report Dist. System (RDS)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Check RDS </a:t>
            </a:r>
            <a:r>
              <a:rPr lang="en-US" b="1" dirty="0" smtClean="0"/>
              <a:t>daily</a:t>
            </a:r>
          </a:p>
          <a:p>
            <a:pPr lvl="1"/>
            <a:r>
              <a:rPr lang="en-US" dirty="0" smtClean="0"/>
              <a:t>Learn the FLAIR </a:t>
            </a:r>
            <a:r>
              <a:rPr lang="en-US" dirty="0"/>
              <a:t>Form </a:t>
            </a:r>
            <a:r>
              <a:rPr lang="en-US" dirty="0" smtClean="0"/>
              <a:t>ID’s</a:t>
            </a:r>
          </a:p>
          <a:p>
            <a:pPr lvl="1"/>
            <a:r>
              <a:rPr lang="en-US" dirty="0" smtClean="0"/>
              <a:t>Familiarize yourself with the report directory format</a:t>
            </a:r>
          </a:p>
          <a:p>
            <a:pPr lvl="1"/>
            <a:r>
              <a:rPr lang="en-US" dirty="0" smtClean="0"/>
              <a:t>Practice navigating the system</a:t>
            </a:r>
          </a:p>
          <a:p>
            <a:pPr lvl="1"/>
            <a:r>
              <a:rPr lang="en-US" dirty="0" smtClean="0"/>
              <a:t>Ask questions</a:t>
            </a:r>
          </a:p>
          <a:p>
            <a:pPr lvl="1"/>
            <a:r>
              <a:rPr lang="en-US" dirty="0" smtClean="0"/>
              <a:t>We are here to help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0"/>
    </mc:Choice>
    <mc:Fallback xmlns="">
      <p:transition spd="slow" advTm="1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 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Need to add a new RDS user?</a:t>
            </a:r>
          </a:p>
          <a:p>
            <a:r>
              <a:rPr lang="en-US" sz="2800" dirty="0" smtClean="0"/>
              <a:t>Need to add a report to your RDS directory?</a:t>
            </a:r>
          </a:p>
          <a:p>
            <a:r>
              <a:rPr lang="en-US" sz="2800" dirty="0" smtClean="0"/>
              <a:t>Nona McCall, our RDS Administrator can assist you </a:t>
            </a:r>
            <a:r>
              <a:rPr lang="en-US" sz="2800" dirty="0" smtClean="0">
                <a:hlinkClick r:id="rId4"/>
              </a:rPr>
              <a:t>Nona.McCall@justiceadmin.org</a:t>
            </a:r>
            <a:r>
              <a:rPr lang="en-US" sz="2800" dirty="0" smtClean="0"/>
              <a:t>  </a:t>
            </a:r>
          </a:p>
          <a:p>
            <a:r>
              <a:rPr lang="en-US" sz="2800" dirty="0" smtClean="0"/>
              <a:t>If you need assistance locating, restoring or obtaining a payroll report, your payroll contact will be happy to assist you.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0"/>
    </mc:Choice>
    <mc:Fallback xmlns="">
      <p:transition spd="slow" advTm="2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FLAIR “Application Selection” screen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Enter </a:t>
            </a:r>
            <a:r>
              <a:rPr lang="en-US" sz="2800" b="1" dirty="0" smtClean="0"/>
              <a:t>5</a:t>
            </a:r>
            <a:r>
              <a:rPr lang="en-US" sz="2800" dirty="0" smtClean="0"/>
              <a:t> for RDS, press enter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This takes you to the reports directory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The directory contains the report name, 	form ID, dates, pages, lines, and the report 	description.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b="1" dirty="0" smtClean="0"/>
              <a:t>F7</a:t>
            </a:r>
            <a:r>
              <a:rPr lang="en-US" sz="2800" dirty="0" smtClean="0"/>
              <a:t> key = Scrolls back one page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b="1" dirty="0" smtClean="0"/>
              <a:t>F8</a:t>
            </a:r>
            <a:r>
              <a:rPr lang="en-US" sz="2800" dirty="0" smtClean="0"/>
              <a:t> key = Scrolls forward one page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</a:t>
            </a:r>
            <a:r>
              <a:rPr lang="en-US" sz="2800" b="1" dirty="0" smtClean="0"/>
              <a:t>F3</a:t>
            </a:r>
            <a:r>
              <a:rPr lang="en-US" sz="2800" dirty="0" smtClean="0"/>
              <a:t> key = Acts as the “Back” button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8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8"/>
    </mc:Choice>
    <mc:Fallback xmlns="">
      <p:transition spd="slow" advTm="3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 Navigation </a:t>
            </a:r>
            <a:r>
              <a:rPr lang="en-US" sz="4000" dirty="0" smtClean="0"/>
              <a:t>(cont’d)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Use the tab key until you are beside the </a:t>
            </a:r>
            <a:r>
              <a:rPr lang="en-US" sz="2800" b="1" dirty="0"/>
              <a:t>report you want to work </a:t>
            </a:r>
            <a:r>
              <a:rPr lang="en-US" sz="2800" b="1" dirty="0" smtClean="0"/>
              <a:t>with</a:t>
            </a:r>
            <a:r>
              <a:rPr lang="en-US" sz="2800" dirty="0" smtClean="0"/>
              <a:t>.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u="sng" dirty="0" smtClean="0"/>
              <a:t>Once beside the report, you have a few </a:t>
            </a:r>
            <a:r>
              <a:rPr lang="en-US" dirty="0" smtClean="0"/>
              <a:t>	</a:t>
            </a:r>
            <a:r>
              <a:rPr lang="en-US" u="sng" dirty="0" smtClean="0"/>
              <a:t>choices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sz="2800" dirty="0" smtClean="0"/>
              <a:t>	- Type “S” to “</a:t>
            </a:r>
            <a:r>
              <a:rPr lang="en-US" sz="2800" dirty="0"/>
              <a:t>Show” the report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Type “E” to </a:t>
            </a:r>
            <a:r>
              <a:rPr lang="en-US" sz="2800" dirty="0"/>
              <a:t>“Extract” the report for </a:t>
            </a:r>
            <a:r>
              <a:rPr lang="en-US" sz="2800" dirty="0" smtClean="0"/>
              <a:t>	  		printing. 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Type “F” to “</a:t>
            </a:r>
            <a:r>
              <a:rPr lang="en-US" sz="2800" dirty="0"/>
              <a:t>Filter” </a:t>
            </a:r>
            <a:r>
              <a:rPr lang="en-US" sz="2800" dirty="0" smtClean="0"/>
              <a:t>the directory</a:t>
            </a:r>
            <a:r>
              <a:rPr lang="en-US" sz="2800" dirty="0"/>
              <a:t>		</a:t>
            </a:r>
            <a:r>
              <a:rPr lang="en-US" sz="2800" dirty="0" smtClean="0"/>
              <a:t>  	  (ex. only list the payroll </a:t>
            </a:r>
            <a:r>
              <a:rPr lang="en-US" sz="2800" dirty="0"/>
              <a:t>registers)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4"/>
    </mc:Choice>
    <mc:Fallback xmlns="">
      <p:transition spd="slow"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 Navigation </a:t>
            </a:r>
            <a:r>
              <a:rPr lang="en-US" sz="4000" dirty="0" smtClean="0"/>
              <a:t>(cont’d)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If the report has an “</a:t>
            </a:r>
            <a:r>
              <a:rPr lang="en-US" sz="2800" b="1" dirty="0" smtClean="0"/>
              <a:t>A</a:t>
            </a:r>
            <a:r>
              <a:rPr lang="en-US" sz="2800" dirty="0" smtClean="0"/>
              <a:t>” next to it, it is in “archive” status (more than 30 days old).</a:t>
            </a:r>
          </a:p>
          <a:p>
            <a:r>
              <a:rPr lang="en-US" sz="2800" dirty="0" smtClean="0"/>
              <a:t>If you wish to view an archived report, tab until you are beside the report.  Type “</a:t>
            </a:r>
            <a:r>
              <a:rPr lang="en-US" sz="2800" b="1" dirty="0" smtClean="0"/>
              <a:t>R</a:t>
            </a:r>
            <a:r>
              <a:rPr lang="en-US" sz="2800" dirty="0" smtClean="0"/>
              <a:t>” and press enter.  This will take you to another screen to confirm that you want to restore the report (In the help-command line, type Y for yes, press enter).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2"/>
    </mc:Choice>
    <mc:Fallback xmlns="">
      <p:transition spd="slow" advTm="3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RDS Navigation (</a:t>
            </a:r>
            <a:r>
              <a:rPr lang="en-US" dirty="0"/>
              <a:t>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 RDS, any time the next screen takes you to the “Help-Command” line at the top of the page, type “Y” for yes (or N for no) and press enter.  This is just to confirm your intent to print or restore a report.</a:t>
            </a:r>
          </a:p>
          <a:p>
            <a:r>
              <a:rPr lang="en-US" sz="2800" dirty="0" smtClean="0"/>
              <a:t>If you’re ever stuck, or change your mind about a print job, using the F3 key will take you back towards the report directory or application selection screen.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4"/>
    </mc:Choice>
    <mc:Fallback xmlns="">
      <p:transition spd="slow" advTm="29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u="sng" dirty="0" smtClean="0"/>
              <a:t>Payroll Tabulation by Account Code (Q213)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Account code – 29 digits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Organization code – 11 digits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Voucher number and voucher/warrant date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Object codes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Employer cost breakdown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- Gross salary charge (gross salary + employer 	costs)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98381-1AA4-463F-B3FF-2607979862FE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1"/>
    </mc:Choice>
    <mc:Fallback xmlns="">
      <p:transition spd="slow" advTm="3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JAC-blu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JAC-blue</Template>
  <TotalTime>20671</TotalTime>
  <Words>758</Words>
  <Application>Microsoft Office PowerPoint</Application>
  <PresentationFormat>On-screen Show (4:3)</PresentationFormat>
  <Paragraphs>171</Paragraphs>
  <Slides>24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JAC-blue</vt:lpstr>
      <vt:lpstr>FLAIR Payroll Reports</vt:lpstr>
      <vt:lpstr>Objectives</vt:lpstr>
      <vt:lpstr>FLAIR Report Dist. System (RDS)</vt:lpstr>
      <vt:lpstr>RDS Administration</vt:lpstr>
      <vt:lpstr>RDS Navigation</vt:lpstr>
      <vt:lpstr>RDS Navigation (cont’d)</vt:lpstr>
      <vt:lpstr>RDS Navigation (cont’d)</vt:lpstr>
      <vt:lpstr>RDS Navigation (cont’d)</vt:lpstr>
      <vt:lpstr>Payroll Reports</vt:lpstr>
      <vt:lpstr>Payroll Tabulation by Acct. Code</vt:lpstr>
      <vt:lpstr>Payroll Tab (cont’d)</vt:lpstr>
      <vt:lpstr>Payroll Register </vt:lpstr>
      <vt:lpstr>Payroll Register (cont’d)</vt:lpstr>
      <vt:lpstr>Pay Register (cont’d)</vt:lpstr>
      <vt:lpstr>Pay Register (cont’d)</vt:lpstr>
      <vt:lpstr>Payroll Register (cont’d)</vt:lpstr>
      <vt:lpstr>Misc. Deduction Report </vt:lpstr>
      <vt:lpstr>Suppl. Insurance Register  </vt:lpstr>
      <vt:lpstr>Health, Life, Disability Register </vt:lpstr>
      <vt:lpstr>Salary Refund Report</vt:lpstr>
      <vt:lpstr>EFT Cancellation Report</vt:lpstr>
      <vt:lpstr>Salary Warrant Cancellation</vt:lpstr>
      <vt:lpstr>Summary/reminders</vt:lpstr>
      <vt:lpstr>Reminders (cont’d)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Michelle Dolce</dc:creator>
  <cp:lastModifiedBy>Horwich, Carolyn</cp:lastModifiedBy>
  <cp:revision>689</cp:revision>
  <cp:lastPrinted>2016-04-08T20:06:40Z</cp:lastPrinted>
  <dcterms:created xsi:type="dcterms:W3CDTF">2009-01-29T18:41:17Z</dcterms:created>
  <dcterms:modified xsi:type="dcterms:W3CDTF">2021-02-22T21:13:21Z</dcterms:modified>
</cp:coreProperties>
</file>